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Source Sans 3" panose="020B0604020202020204" charset="0"/>
      <p:regular r:id="rId17"/>
    </p:embeddedFont>
    <p:embeddedFont>
      <p:font typeface="Source Serif 4 Semi Bold" panose="020B0604020202020204" charset="0"/>
      <p:regular r:id="rId18"/>
    </p:embeddedFont>
    <p:embeddedFont>
      <p:font typeface="Verdana" panose="020B0604030504040204" pitchFamily="34" charset="0"/>
      <p:regular r:id="rId19"/>
      <p:bold r:id="rId20"/>
      <p:italic r:id="rId21"/>
      <p:boldItalic r:id="rId22"/>
    </p:embeddedFont>
  </p:embeddedFontLst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1" d="100"/>
          <a:sy n="71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9419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lnt.or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03944" y="1910357"/>
            <a:ext cx="4247317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FII UN DRUMEȚ RESPONSABIL:</a:t>
            </a:r>
            <a:endParaRPr lang="en-US" sz="2200" dirty="0"/>
          </a:p>
        </p:txBody>
      </p:sp>
      <p:sp>
        <p:nvSpPr>
          <p:cNvPr id="4" name="Text 1"/>
          <p:cNvSpPr/>
          <p:nvPr/>
        </p:nvSpPr>
        <p:spPr>
          <a:xfrm>
            <a:off x="1073943" y="2354579"/>
            <a:ext cx="7107317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Principiile </a:t>
            </a:r>
            <a:r>
              <a:rPr lang="en-US" sz="44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Leave No Trace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893324" y="3143963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Un ghid esențial pentru drumeți, camperi și toți iubitorii naturii din România, pentru a proteja frumusețea sălbatică a Carpaților.</a:t>
            </a:r>
            <a:endParaRPr lang="en-US" sz="1850" dirty="0"/>
          </a:p>
        </p:txBody>
      </p:sp>
      <p:pic>
        <p:nvPicPr>
          <p:cNvPr id="6" name="Picture 4" descr="logo fara margini albe">
            <a:extLst>
              <a:ext uri="{FF2B5EF4-FFF2-40B4-BE49-F238E27FC236}">
                <a16:creationId xmlns:a16="http://schemas.microsoft.com/office/drawing/2014/main" id="{298DD4D6-A8D1-85BD-B79F-BEADC1069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438150"/>
            <a:ext cx="25146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o-funded by the EU">
            <a:extLst>
              <a:ext uri="{FF2B5EF4-FFF2-40B4-BE49-F238E27FC236}">
                <a16:creationId xmlns:a16="http://schemas.microsoft.com/office/drawing/2014/main" id="{C5C99476-7A8F-2538-2AB3-301951A93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01650"/>
            <a:ext cx="2516187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E05F3385-FBED-7C4D-E57F-0758FB9E8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781849"/>
            <a:ext cx="8713788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o-RO" altLang="ro-RO" dirty="0"/>
              <a:t>Material realizat în cadrul proiectului </a:t>
            </a:r>
          </a:p>
          <a:p>
            <a:pPr algn="ctr"/>
            <a:r>
              <a:rPr lang="ro-RO" altLang="ro-RO" dirty="0"/>
              <a:t>”Acreditare Erasmus în domeniul Educației Adulților”, </a:t>
            </a:r>
          </a:p>
          <a:p>
            <a:pPr algn="ctr"/>
            <a:r>
              <a:rPr lang="ro-RO" altLang="ro-RO" dirty="0"/>
              <a:t>cod de acreditare 2020-1-RO01-KA120-ADU-095419</a:t>
            </a:r>
          </a:p>
          <a:p>
            <a:pPr algn="ctr"/>
            <a:endParaRPr lang="ro-RO" altLang="ro-RO" dirty="0"/>
          </a:p>
          <a:p>
            <a:pPr algn="ctr"/>
            <a:endParaRPr lang="ro-RO" altLang="ro-RO" dirty="0"/>
          </a:p>
          <a:p>
            <a:pPr algn="ctr"/>
            <a:endParaRPr lang="ro-RO" altLang="ro-RO" dirty="0"/>
          </a:p>
          <a:p>
            <a:r>
              <a:rPr lang="ro-RO" altLang="ro-RO" sz="1400" dirty="0">
                <a:solidFill>
                  <a:srgbClr val="000000"/>
                </a:solidFill>
                <a:latin typeface="Verdana" panose="020B0604030504040204" pitchFamily="34" charset="0"/>
              </a:rPr>
              <a:t>Proiectul este cofinanțat de catre Uniunea Europeană, prin Programul Erasmus Plus, Actiunea Cheie 1 – Proiecte de mobilitate </a:t>
            </a:r>
          </a:p>
          <a:p>
            <a:pPr algn="just"/>
            <a:r>
              <a:rPr lang="ro-RO" altLang="ro-RO" sz="1400" dirty="0">
                <a:solidFill>
                  <a:srgbClr val="000000"/>
                </a:solidFill>
                <a:latin typeface="Verdana" panose="020B0604030504040204" pitchFamily="34" charset="0"/>
              </a:rPr>
              <a:t>Conţinutul prezentului material reprezintă responsabilitatea exclusivă a autorilor, iar Agenţia Naţională şi Comisia Europeană nu sunt responsabile pentru modul în care va fi folosit conţinutul informaţiei.</a:t>
            </a:r>
            <a:endParaRPr lang="ro-RO" altLang="ro-RO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03553" y="631865"/>
            <a:ext cx="10409873" cy="6752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TRANSFORMĂ PRINCIPIILE ÎN ACȚIUNI</a:t>
            </a:r>
            <a:endParaRPr lang="en-US" sz="4250" dirty="0"/>
          </a:p>
        </p:txBody>
      </p:sp>
      <p:sp>
        <p:nvSpPr>
          <p:cNvPr id="3" name="Text 1"/>
          <p:cNvSpPr/>
          <p:nvPr/>
        </p:nvSpPr>
        <p:spPr>
          <a:xfrm>
            <a:off x="803553" y="1651397"/>
            <a:ext cx="12149971" cy="13505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600"/>
              </a:lnSpc>
              <a:buNone/>
            </a:pPr>
            <a:r>
              <a:rPr lang="en-US" sz="85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Protejăm ceea ce </a:t>
            </a:r>
            <a:r>
              <a:rPr lang="en-US" sz="85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Iubim</a:t>
            </a:r>
            <a:endParaRPr lang="en-US" sz="8500" dirty="0"/>
          </a:p>
        </p:txBody>
      </p:sp>
      <p:sp>
        <p:nvSpPr>
          <p:cNvPr id="4" name="Text 2"/>
          <p:cNvSpPr/>
          <p:nvPr/>
        </p:nvSpPr>
        <p:spPr>
          <a:xfrm>
            <a:off x="803553" y="3346252"/>
            <a:ext cx="13023294" cy="3671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Fiecare decizie pe care o luăm în natură are un impact. Fii un ambasador al principiilor Leave No Trace și inspiră-i și pe alții.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803553" y="4086463"/>
            <a:ext cx="4149804" cy="7575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950"/>
              </a:lnSpc>
              <a:buNone/>
            </a:pPr>
            <a:r>
              <a:rPr lang="en-US" sz="5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7</a:t>
            </a:r>
            <a:endParaRPr lang="en-US" sz="5950" dirty="0"/>
          </a:p>
        </p:txBody>
      </p:sp>
      <p:sp>
        <p:nvSpPr>
          <p:cNvPr id="6" name="Text 4"/>
          <p:cNvSpPr/>
          <p:nvPr/>
        </p:nvSpPr>
        <p:spPr>
          <a:xfrm>
            <a:off x="1527810" y="5130998"/>
            <a:ext cx="2701171" cy="3376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1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Reguli de Aur</a:t>
            </a:r>
            <a:endParaRPr lang="en-US" sz="2100" dirty="0"/>
          </a:p>
        </p:txBody>
      </p:sp>
      <p:sp>
        <p:nvSpPr>
          <p:cNvPr id="7" name="Text 5"/>
          <p:cNvSpPr/>
          <p:nvPr/>
        </p:nvSpPr>
        <p:spPr>
          <a:xfrm>
            <a:off x="803553" y="5606415"/>
            <a:ext cx="4149804" cy="7343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Aplică zilnic cele 7 principii, indiferent de durata excursiei.</a:t>
            </a:r>
            <a:endParaRPr lang="en-US" sz="1800" dirty="0"/>
          </a:p>
        </p:txBody>
      </p:sp>
      <p:sp>
        <p:nvSpPr>
          <p:cNvPr id="8" name="Text 6"/>
          <p:cNvSpPr/>
          <p:nvPr/>
        </p:nvSpPr>
        <p:spPr>
          <a:xfrm>
            <a:off x="5240298" y="4086463"/>
            <a:ext cx="4149804" cy="7575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950"/>
              </a:lnSpc>
              <a:buNone/>
            </a:pPr>
            <a:r>
              <a:rPr lang="en-US" sz="5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60M</a:t>
            </a:r>
            <a:endParaRPr lang="en-US" sz="5950" dirty="0"/>
          </a:p>
        </p:txBody>
      </p:sp>
      <p:sp>
        <p:nvSpPr>
          <p:cNvPr id="9" name="Text 7"/>
          <p:cNvSpPr/>
          <p:nvPr/>
        </p:nvSpPr>
        <p:spPr>
          <a:xfrm>
            <a:off x="5964555" y="5130998"/>
            <a:ext cx="2701171" cy="3376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1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Distanță de Apă</a:t>
            </a:r>
            <a:endParaRPr lang="en-US" sz="2100" dirty="0"/>
          </a:p>
        </p:txBody>
      </p:sp>
      <p:sp>
        <p:nvSpPr>
          <p:cNvPr id="10" name="Text 8"/>
          <p:cNvSpPr/>
          <p:nvPr/>
        </p:nvSpPr>
        <p:spPr>
          <a:xfrm>
            <a:off x="5240298" y="5606415"/>
            <a:ext cx="4149804" cy="11015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Păstrează întotdeauna deșeurile umane și săpunul la 60 de metri de orice sursă de apă.</a:t>
            </a:r>
            <a:endParaRPr lang="en-US" sz="1800" dirty="0"/>
          </a:p>
        </p:txBody>
      </p:sp>
      <p:sp>
        <p:nvSpPr>
          <p:cNvPr id="11" name="Text 9"/>
          <p:cNvSpPr/>
          <p:nvPr/>
        </p:nvSpPr>
        <p:spPr>
          <a:xfrm>
            <a:off x="9677043" y="4086463"/>
            <a:ext cx="4149804" cy="7575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950"/>
              </a:lnSpc>
              <a:buNone/>
            </a:pPr>
            <a:r>
              <a:rPr lang="en-US" sz="5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10</a:t>
            </a:r>
            <a:endParaRPr lang="en-US" sz="5950" dirty="0"/>
          </a:p>
        </p:txBody>
      </p:sp>
      <p:sp>
        <p:nvSpPr>
          <p:cNvPr id="12" name="Text 10"/>
          <p:cNvSpPr/>
          <p:nvPr/>
        </p:nvSpPr>
        <p:spPr>
          <a:xfrm>
            <a:off x="10401300" y="5130998"/>
            <a:ext cx="2701171" cy="3376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1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Mărimea Grupului</a:t>
            </a:r>
            <a:endParaRPr lang="en-US" sz="2100" dirty="0"/>
          </a:p>
        </p:txBody>
      </p:sp>
      <p:sp>
        <p:nvSpPr>
          <p:cNvPr id="13" name="Text 11"/>
          <p:cNvSpPr/>
          <p:nvPr/>
        </p:nvSpPr>
        <p:spPr>
          <a:xfrm>
            <a:off x="9677043" y="5606415"/>
            <a:ext cx="4149804" cy="11015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Calatorește în grupuri de maxim 10 persoane pentru un impact minim asupra traseului.</a:t>
            </a:r>
            <a:endParaRPr lang="en-US" sz="1800" dirty="0"/>
          </a:p>
        </p:txBody>
      </p:sp>
      <p:pic>
        <p:nvPicPr>
          <p:cNvPr id="14" name="Image 0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53" y="6966228"/>
            <a:ext cx="2675453" cy="631388"/>
          </a:xfrm>
          <a:prstGeom prst="rect">
            <a:avLst/>
          </a:prstGeom>
        </p:spPr>
      </p:pic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3783" y="6966228"/>
            <a:ext cx="2485430" cy="63138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62180" y="1528167"/>
            <a:ext cx="4505920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00"/>
              </a:lnSpc>
              <a:buNone/>
            </a:pPr>
            <a:r>
              <a:rPr lang="en-US" sz="35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DE CE CONTEAZĂ?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837724" y="2570202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Natura ne oferă aventură și liniște. Adoptând principiile "Leave No Trace" (Nu lăsa urme) ne asigurăm că aceste locuri rămân neatinse și accesibile pentru generațiile viitoare.</a:t>
            </a:r>
            <a:endParaRPr lang="en-US" sz="1850" dirty="0"/>
          </a:p>
        </p:txBody>
      </p:sp>
      <p:sp>
        <p:nvSpPr>
          <p:cNvPr id="4" name="Shape 2"/>
          <p:cNvSpPr/>
          <p:nvPr/>
        </p:nvSpPr>
        <p:spPr>
          <a:xfrm>
            <a:off x="837724" y="3605451"/>
            <a:ext cx="4158734" cy="3095863"/>
          </a:xfrm>
          <a:prstGeom prst="roundRect">
            <a:avLst>
              <a:gd name="adj" fmla="val 3248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659" y="3852386"/>
            <a:ext cx="718066" cy="718066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065" y="4009430"/>
            <a:ext cx="323136" cy="40386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84659" y="4809768"/>
            <a:ext cx="3367802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Protejarea ecosistemelor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1084659" y="5305306"/>
            <a:ext cx="366486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Minimizarea impactului asupra plantelor și animalelor sălbatice.</a:t>
            </a:r>
            <a:endParaRPr lang="en-US" sz="1850" dirty="0"/>
          </a:p>
        </p:txBody>
      </p:sp>
      <p:sp>
        <p:nvSpPr>
          <p:cNvPr id="9" name="Shape 5"/>
          <p:cNvSpPr/>
          <p:nvPr/>
        </p:nvSpPr>
        <p:spPr>
          <a:xfrm>
            <a:off x="5235773" y="3605451"/>
            <a:ext cx="4158734" cy="3095863"/>
          </a:xfrm>
          <a:prstGeom prst="roundRect">
            <a:avLst>
              <a:gd name="adj" fmla="val 3248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2709" y="3852386"/>
            <a:ext cx="718066" cy="718066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0115" y="4009430"/>
            <a:ext cx="323136" cy="403860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5482709" y="4809768"/>
            <a:ext cx="321968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Conservarea frumuseții</a:t>
            </a:r>
            <a:endParaRPr lang="en-US" sz="2200" dirty="0"/>
          </a:p>
        </p:txBody>
      </p:sp>
      <p:sp>
        <p:nvSpPr>
          <p:cNvPr id="13" name="Text 7"/>
          <p:cNvSpPr/>
          <p:nvPr/>
        </p:nvSpPr>
        <p:spPr>
          <a:xfrm>
            <a:off x="5482709" y="5305306"/>
            <a:ext cx="366486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Păstrarea peisajelor naturale în starea lor originală, neatinsă de prezența umană.</a:t>
            </a:r>
            <a:endParaRPr lang="en-US" sz="1850" dirty="0"/>
          </a:p>
        </p:txBody>
      </p:sp>
      <p:sp>
        <p:nvSpPr>
          <p:cNvPr id="14" name="Shape 8"/>
          <p:cNvSpPr/>
          <p:nvPr/>
        </p:nvSpPr>
        <p:spPr>
          <a:xfrm>
            <a:off x="9633823" y="3605451"/>
            <a:ext cx="4158853" cy="3095863"/>
          </a:xfrm>
          <a:prstGeom prst="roundRect">
            <a:avLst>
              <a:gd name="adj" fmla="val 3248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0759" y="3852386"/>
            <a:ext cx="718066" cy="718066"/>
          </a:xfrm>
          <a:prstGeom prst="rect">
            <a:avLst/>
          </a:prstGeom>
        </p:spPr>
      </p:pic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8164" y="4009430"/>
            <a:ext cx="323136" cy="403860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9880759" y="4809768"/>
            <a:ext cx="2828211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Experiență autentică</a:t>
            </a:r>
            <a:endParaRPr lang="en-US" sz="2200" dirty="0"/>
          </a:p>
        </p:txBody>
      </p:sp>
      <p:sp>
        <p:nvSpPr>
          <p:cNvPr id="18" name="Text 10"/>
          <p:cNvSpPr/>
          <p:nvPr/>
        </p:nvSpPr>
        <p:spPr>
          <a:xfrm>
            <a:off x="9880759" y="5305306"/>
            <a:ext cx="366498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Asigurarea unei experiențe sălbatice și autentice pentru toți vizitatorii.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3659" y="554831"/>
            <a:ext cx="8025170" cy="5913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CELE 7 PRINCIPII FONDAMENTALE</a:t>
            </a:r>
            <a:endParaRPr lang="en-US" sz="3700" dirty="0"/>
          </a:p>
        </p:txBody>
      </p:sp>
      <p:sp>
        <p:nvSpPr>
          <p:cNvPr id="3" name="Text 1"/>
          <p:cNvSpPr/>
          <p:nvPr/>
        </p:nvSpPr>
        <p:spPr>
          <a:xfrm>
            <a:off x="703659" y="1548289"/>
            <a:ext cx="13223081" cy="321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Aceste principii oferă un cadru simplu, dar puternic, pentru luarea deciziilor responsabile în natură.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03659" y="2096095"/>
            <a:ext cx="452318" cy="452318"/>
          </a:xfrm>
          <a:prstGeom prst="roundRect">
            <a:avLst>
              <a:gd name="adj" fmla="val 18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787837" y="2144792"/>
            <a:ext cx="283845" cy="3548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1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356955" y="2133719"/>
            <a:ext cx="4603433" cy="3548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Planifică din timp și pregătește-te</a:t>
            </a:r>
            <a:endParaRPr lang="en-US" sz="2200" dirty="0"/>
          </a:p>
        </p:txBody>
      </p:sp>
      <p:sp>
        <p:nvSpPr>
          <p:cNvPr id="7" name="Shape 5"/>
          <p:cNvSpPr/>
          <p:nvPr/>
        </p:nvSpPr>
        <p:spPr>
          <a:xfrm>
            <a:off x="703659" y="2950488"/>
            <a:ext cx="452318" cy="452318"/>
          </a:xfrm>
          <a:prstGeom prst="roundRect">
            <a:avLst>
              <a:gd name="adj" fmla="val 18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787837" y="2999184"/>
            <a:ext cx="283845" cy="3548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2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1356955" y="2988112"/>
            <a:ext cx="6252091" cy="3548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Călătorește și campează pe suprafețe durabile</a:t>
            </a:r>
            <a:endParaRPr lang="en-US" sz="2200" dirty="0"/>
          </a:p>
        </p:txBody>
      </p:sp>
      <p:sp>
        <p:nvSpPr>
          <p:cNvPr id="10" name="Shape 8"/>
          <p:cNvSpPr/>
          <p:nvPr/>
        </p:nvSpPr>
        <p:spPr>
          <a:xfrm>
            <a:off x="703659" y="3804880"/>
            <a:ext cx="452318" cy="452318"/>
          </a:xfrm>
          <a:prstGeom prst="roundRect">
            <a:avLst>
              <a:gd name="adj" fmla="val 18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787837" y="3853577"/>
            <a:ext cx="283845" cy="3548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3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1356955" y="3842504"/>
            <a:ext cx="3345775" cy="3548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Elimină corect deșeurile</a:t>
            </a:r>
            <a:endParaRPr lang="en-US" sz="2200" dirty="0"/>
          </a:p>
        </p:txBody>
      </p:sp>
      <p:sp>
        <p:nvSpPr>
          <p:cNvPr id="13" name="Shape 11"/>
          <p:cNvSpPr/>
          <p:nvPr/>
        </p:nvSpPr>
        <p:spPr>
          <a:xfrm>
            <a:off x="703659" y="4659273"/>
            <a:ext cx="452318" cy="452318"/>
          </a:xfrm>
          <a:prstGeom prst="roundRect">
            <a:avLst>
              <a:gd name="adj" fmla="val 18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787837" y="4707969"/>
            <a:ext cx="283845" cy="3548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4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1356955" y="4696897"/>
            <a:ext cx="3824645" cy="3548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Lasă în urmă ceea ce găsești</a:t>
            </a:r>
            <a:endParaRPr lang="en-US" sz="2200" dirty="0"/>
          </a:p>
        </p:txBody>
      </p:sp>
      <p:sp>
        <p:nvSpPr>
          <p:cNvPr id="16" name="Shape 14"/>
          <p:cNvSpPr/>
          <p:nvPr/>
        </p:nvSpPr>
        <p:spPr>
          <a:xfrm>
            <a:off x="703659" y="5513665"/>
            <a:ext cx="452318" cy="452318"/>
          </a:xfrm>
          <a:prstGeom prst="roundRect">
            <a:avLst>
              <a:gd name="adj" fmla="val 18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787837" y="5562362"/>
            <a:ext cx="283845" cy="3548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5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1356955" y="5551289"/>
            <a:ext cx="5434846" cy="3548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Minimizează impactul focului de tabără</a:t>
            </a:r>
            <a:endParaRPr lang="en-US" sz="2200" dirty="0"/>
          </a:p>
        </p:txBody>
      </p:sp>
      <p:sp>
        <p:nvSpPr>
          <p:cNvPr id="19" name="Shape 17"/>
          <p:cNvSpPr/>
          <p:nvPr/>
        </p:nvSpPr>
        <p:spPr>
          <a:xfrm>
            <a:off x="703659" y="6368058"/>
            <a:ext cx="452318" cy="452318"/>
          </a:xfrm>
          <a:prstGeom prst="roundRect">
            <a:avLst>
              <a:gd name="adj" fmla="val 18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787837" y="6416754"/>
            <a:ext cx="283845" cy="3548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6</a:t>
            </a:r>
            <a:endParaRPr lang="en-US" sz="2200" dirty="0"/>
          </a:p>
        </p:txBody>
      </p:sp>
      <p:sp>
        <p:nvSpPr>
          <p:cNvPr id="21" name="Text 19"/>
          <p:cNvSpPr/>
          <p:nvPr/>
        </p:nvSpPr>
        <p:spPr>
          <a:xfrm>
            <a:off x="1356955" y="6405682"/>
            <a:ext cx="3265170" cy="3548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Respectă viața sălbatică</a:t>
            </a:r>
            <a:endParaRPr lang="en-US" sz="2200" dirty="0"/>
          </a:p>
        </p:txBody>
      </p:sp>
      <p:sp>
        <p:nvSpPr>
          <p:cNvPr id="22" name="Shape 20"/>
          <p:cNvSpPr/>
          <p:nvPr/>
        </p:nvSpPr>
        <p:spPr>
          <a:xfrm>
            <a:off x="703659" y="7222450"/>
            <a:ext cx="452318" cy="452318"/>
          </a:xfrm>
          <a:prstGeom prst="roundRect">
            <a:avLst>
              <a:gd name="adj" fmla="val 18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23" name="Text 21"/>
          <p:cNvSpPr/>
          <p:nvPr/>
        </p:nvSpPr>
        <p:spPr>
          <a:xfrm>
            <a:off x="787837" y="7271147"/>
            <a:ext cx="283845" cy="3548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7</a:t>
            </a:r>
            <a:endParaRPr lang="en-US" sz="2200" dirty="0"/>
          </a:p>
        </p:txBody>
      </p:sp>
      <p:sp>
        <p:nvSpPr>
          <p:cNvPr id="24" name="Text 22"/>
          <p:cNvSpPr/>
          <p:nvPr/>
        </p:nvSpPr>
        <p:spPr>
          <a:xfrm>
            <a:off x="1356955" y="7260074"/>
            <a:ext cx="3283268" cy="3548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Fii atent la alți vizitatori</a:t>
            </a:r>
            <a:endParaRPr lang="en-US" sz="2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664726"/>
            <a:ext cx="9368909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1. PLANIFICĂ DIN TIMP ȘI PREGĂTEȘTE-TE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837724" y="1712595"/>
            <a:ext cx="753939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 planificare temeinică este baza pentru a minimiza impactul și pentru a te asigura că ești în siguranță pe munte.</a:t>
            </a:r>
            <a:endParaRPr lang="en-US" sz="1850" dirty="0"/>
          </a:p>
        </p:txBody>
      </p:sp>
      <p:sp>
        <p:nvSpPr>
          <p:cNvPr id="4" name="Text 2"/>
          <p:cNvSpPr/>
          <p:nvPr/>
        </p:nvSpPr>
        <p:spPr>
          <a:xfrm>
            <a:off x="837724" y="2694027"/>
            <a:ext cx="753939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Cunoaște-ți destinația și reglementările specifice (ex: Parcuri Naționale).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3160752"/>
            <a:ext cx="753939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Pregătește-te pentru vreme extremă, pericole și situații de urgență.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837724" y="3627477"/>
            <a:ext cx="753939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Vizitează în grupuri mici (sub 10 persoane) și împarte-ți grupul la popasuri.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837724" y="4477226"/>
            <a:ext cx="753939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Ambalajează alimentele și echipamentul pentru a reduce deșeurile generate.</a:t>
            </a:r>
            <a:endParaRPr lang="en-US" sz="1850" dirty="0"/>
          </a:p>
        </p:txBody>
      </p:sp>
      <p:sp>
        <p:nvSpPr>
          <p:cNvPr id="8" name="Shape 6"/>
          <p:cNvSpPr/>
          <p:nvPr/>
        </p:nvSpPr>
        <p:spPr>
          <a:xfrm>
            <a:off x="837724" y="5512475"/>
            <a:ext cx="7539395" cy="1783199"/>
          </a:xfrm>
          <a:prstGeom prst="roundRect">
            <a:avLst>
              <a:gd name="adj" fmla="val 5638"/>
            </a:avLst>
          </a:prstGeom>
          <a:solidFill>
            <a:srgbClr val="EFBEF4"/>
          </a:solidFill>
          <a:ln/>
        </p:spPr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039" y="5861209"/>
            <a:ext cx="299204" cy="239316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1615559" y="5811560"/>
            <a:ext cx="6522244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Verifică întotdeauna prognoza meteo și starea traseelor înainte de a pleca. Echipamentul adecvat salvează vieți și previne deteriorarea mediului.</a:t>
            </a:r>
            <a:endParaRPr lang="en-US" sz="1850" dirty="0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8621" y="1766411"/>
            <a:ext cx="4831556" cy="483155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7833" y="595432"/>
            <a:ext cx="11466433" cy="5093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2. CĂLĂTOREȘTE ȘI CAMPEAZĂ PE SUPRAFEȚE DURABILE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757833" y="1537811"/>
            <a:ext cx="13114734" cy="346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Impactul cel mai mare este creat de lărgirea traseelor și camparea necorespunzătoare.</a:t>
            </a:r>
            <a:endParaRPr lang="en-US" sz="1700" dirty="0"/>
          </a:p>
        </p:txBody>
      </p:sp>
      <p:sp>
        <p:nvSpPr>
          <p:cNvPr id="4" name="Shape 2"/>
          <p:cNvSpPr/>
          <p:nvPr/>
        </p:nvSpPr>
        <p:spPr>
          <a:xfrm>
            <a:off x="757833" y="2127766"/>
            <a:ext cx="4227195" cy="2328148"/>
          </a:xfrm>
          <a:prstGeom prst="roundRect">
            <a:avLst>
              <a:gd name="adj" fmla="val 6284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53" y="2127766"/>
            <a:ext cx="121920" cy="232814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96208" y="2374702"/>
            <a:ext cx="2547342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Pe traseu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1096208" y="2823091"/>
            <a:ext cx="3641884" cy="1039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Rămâi pe potecile marcate. Nu scurta curbele, deoarece acest lucru erodează solul și distruge vegetația din jur.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5201483" y="2127766"/>
            <a:ext cx="4227314" cy="2328148"/>
          </a:xfrm>
          <a:prstGeom prst="roundRect">
            <a:avLst>
              <a:gd name="adj" fmla="val 6284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003" y="2127766"/>
            <a:ext cx="121920" cy="2328148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539859" y="2374702"/>
            <a:ext cx="2547342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În tabără</a:t>
            </a:r>
            <a:endParaRPr lang="en-US" sz="2000" dirty="0"/>
          </a:p>
        </p:txBody>
      </p:sp>
      <p:sp>
        <p:nvSpPr>
          <p:cNvPr id="11" name="Text 7"/>
          <p:cNvSpPr/>
          <p:nvPr/>
        </p:nvSpPr>
        <p:spPr>
          <a:xfrm>
            <a:off x="5539859" y="2823091"/>
            <a:ext cx="3642003" cy="1385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Alege locuri de campare deja utilizate. Evită zonele virgine. Stabilește cortul la cel puțin 60 de metri distanță de sursele de apă.</a:t>
            </a:r>
            <a:endParaRPr lang="en-US" sz="1700" dirty="0"/>
          </a:p>
        </p:txBody>
      </p:sp>
      <p:sp>
        <p:nvSpPr>
          <p:cNvPr id="12" name="Shape 8"/>
          <p:cNvSpPr/>
          <p:nvPr/>
        </p:nvSpPr>
        <p:spPr>
          <a:xfrm>
            <a:off x="9645253" y="2127766"/>
            <a:ext cx="4227195" cy="2328148"/>
          </a:xfrm>
          <a:prstGeom prst="roundRect">
            <a:avLst>
              <a:gd name="adj" fmla="val 6284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4773" y="2127766"/>
            <a:ext cx="121920" cy="2328148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9983629" y="2374702"/>
            <a:ext cx="2547342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Zone pristine</a:t>
            </a:r>
            <a:endParaRPr lang="en-US" sz="2000" dirty="0"/>
          </a:p>
        </p:txBody>
      </p:sp>
      <p:sp>
        <p:nvSpPr>
          <p:cNvPr id="15" name="Text 10"/>
          <p:cNvSpPr/>
          <p:nvPr/>
        </p:nvSpPr>
        <p:spPr>
          <a:xfrm>
            <a:off x="9983629" y="2823091"/>
            <a:ext cx="3641884" cy="1039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În zonele fără trasee, dispersează-ți amprenta: evită să campezi de două ori în același loc și nu crea poteci noi.</a:t>
            </a:r>
            <a:endParaRPr lang="en-US" sz="1700" dirty="0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0341" y="4839176"/>
            <a:ext cx="2598301" cy="2598301"/>
          </a:xfrm>
          <a:prstGeom prst="rect">
            <a:avLst/>
          </a:prstGeom>
        </p:spPr>
      </p:pic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1758" y="4839176"/>
            <a:ext cx="2598301" cy="259830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961317"/>
            <a:ext cx="6984206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3. ELIMINĂ CORECT DEȘEURILE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837724" y="3003352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Regula de aur: "Ia cu tine tot ce aduci". Aceasta include deșeuri vizibile și invizibile.</a:t>
            </a:r>
            <a:endParaRPr lang="en-US" sz="18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3655576"/>
            <a:ext cx="718066" cy="71806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854994" y="385750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Ambalaje și Resturi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854994" y="4353044"/>
            <a:ext cx="3101578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Pune toate gunoaiele, inclusiv cojile de fructe și resturile alimentare, în pungi sigilate și cară-le înapoi în oraș.</a:t>
            </a:r>
            <a:endParaRPr lang="en-US" sz="18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776" y="3655576"/>
            <a:ext cx="718066" cy="71806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273046" y="385750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Deșeuri Umane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6273046" y="4353044"/>
            <a:ext cx="3101578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Îngroapă deșeurile umane în găuri de 15-20 cm adâncime, la cel puțin 60m distanță de apă, traseu și tabără.</a:t>
            </a:r>
            <a:endParaRPr lang="en-US" sz="18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3828" y="3655576"/>
            <a:ext cx="718066" cy="71806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0691098" y="385750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Igienă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10691098" y="4353044"/>
            <a:ext cx="3101578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Pentru spălare (vase, corp), folosește săpun biodegradabil și cară apa murdară la 60m de sursele naturale de apă, împrăștiind-o.</a:t>
            </a:r>
            <a:endParaRPr lang="en-US" sz="18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18862" y="329089"/>
            <a:ext cx="8275558" cy="281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4. LASĂ ÎN URMĂ CEEA CE GĂSEȘTI ȘI 5. MINIMIZEAZĂ IMPACTUL FOCULUI</a:t>
            </a:r>
            <a:endParaRPr lang="en-US" sz="1750" dirty="0"/>
          </a:p>
        </p:txBody>
      </p:sp>
      <p:sp>
        <p:nvSpPr>
          <p:cNvPr id="3" name="Shape 1"/>
          <p:cNvSpPr/>
          <p:nvPr/>
        </p:nvSpPr>
        <p:spPr>
          <a:xfrm>
            <a:off x="7307580" y="849987"/>
            <a:ext cx="15240" cy="10921127"/>
          </a:xfrm>
          <a:prstGeom prst="roundRect">
            <a:avLst>
              <a:gd name="adj" fmla="val 329855"/>
            </a:avLst>
          </a:prstGeom>
          <a:solidFill>
            <a:srgbClr val="DABADD"/>
          </a:solidFill>
          <a:ln/>
        </p:spPr>
      </p:sp>
      <p:sp>
        <p:nvSpPr>
          <p:cNvPr id="4" name="Shape 2"/>
          <p:cNvSpPr/>
          <p:nvPr/>
        </p:nvSpPr>
        <p:spPr>
          <a:xfrm>
            <a:off x="6836866" y="976908"/>
            <a:ext cx="358973" cy="15240"/>
          </a:xfrm>
          <a:prstGeom prst="roundRect">
            <a:avLst>
              <a:gd name="adj" fmla="val 329855"/>
            </a:avLst>
          </a:prstGeom>
          <a:solidFill>
            <a:srgbClr val="DABADD"/>
          </a:solidFill>
          <a:ln/>
        </p:spPr>
      </p:sp>
      <p:sp>
        <p:nvSpPr>
          <p:cNvPr id="5" name="Shape 3"/>
          <p:cNvSpPr/>
          <p:nvPr/>
        </p:nvSpPr>
        <p:spPr>
          <a:xfrm>
            <a:off x="7180600" y="849987"/>
            <a:ext cx="269200" cy="269200"/>
          </a:xfrm>
          <a:prstGeom prst="roundRect">
            <a:avLst>
              <a:gd name="adj" fmla="val 18674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230666" y="878919"/>
            <a:ext cx="168950" cy="2112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3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1</a:t>
            </a:r>
            <a:endParaRPr lang="en-US" sz="1300" dirty="0"/>
          </a:p>
        </p:txBody>
      </p:sp>
      <p:sp>
        <p:nvSpPr>
          <p:cNvPr id="7" name="Text 5"/>
          <p:cNvSpPr/>
          <p:nvPr/>
        </p:nvSpPr>
        <p:spPr>
          <a:xfrm>
            <a:off x="4898231" y="872371"/>
            <a:ext cx="1818561" cy="211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FĂ DOAR FOTOGRAFII</a:t>
            </a:r>
            <a:endParaRPr lang="en-US" sz="1300" dirty="0"/>
          </a:p>
        </p:txBody>
      </p:sp>
      <p:sp>
        <p:nvSpPr>
          <p:cNvPr id="8" name="Text 6"/>
          <p:cNvSpPr/>
          <p:nvPr/>
        </p:nvSpPr>
        <p:spPr>
          <a:xfrm>
            <a:off x="418862" y="1155263"/>
            <a:ext cx="6297930" cy="191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5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Nu lua cu tine flori, pietre, coarne căzute sau obiecte arheologice. Lasă-le pentru ca și alții să le admire.</a:t>
            </a:r>
            <a:endParaRPr lang="en-US" sz="90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62" y="1481257"/>
            <a:ext cx="6297930" cy="4309110"/>
          </a:xfrm>
          <a:prstGeom prst="rect">
            <a:avLst/>
          </a:prstGeom>
        </p:spPr>
      </p:pic>
      <p:sp>
        <p:nvSpPr>
          <p:cNvPr id="10" name="Shape 7"/>
          <p:cNvSpPr/>
          <p:nvPr/>
        </p:nvSpPr>
        <p:spPr>
          <a:xfrm>
            <a:off x="7434560" y="1694974"/>
            <a:ext cx="358973" cy="15240"/>
          </a:xfrm>
          <a:prstGeom prst="roundRect">
            <a:avLst>
              <a:gd name="adj" fmla="val 329855"/>
            </a:avLst>
          </a:prstGeom>
          <a:solidFill>
            <a:srgbClr val="DABADD"/>
          </a:solidFill>
          <a:ln/>
        </p:spPr>
      </p:sp>
      <p:sp>
        <p:nvSpPr>
          <p:cNvPr id="11" name="Shape 8"/>
          <p:cNvSpPr/>
          <p:nvPr/>
        </p:nvSpPr>
        <p:spPr>
          <a:xfrm>
            <a:off x="7180600" y="1568053"/>
            <a:ext cx="269200" cy="269200"/>
          </a:xfrm>
          <a:prstGeom prst="roundRect">
            <a:avLst>
              <a:gd name="adj" fmla="val 18674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7230666" y="1596985"/>
            <a:ext cx="168950" cy="2112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3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2</a:t>
            </a:r>
            <a:endParaRPr lang="en-US" sz="1300" dirty="0"/>
          </a:p>
        </p:txBody>
      </p:sp>
      <p:sp>
        <p:nvSpPr>
          <p:cNvPr id="13" name="Text 10"/>
          <p:cNvSpPr/>
          <p:nvPr/>
        </p:nvSpPr>
        <p:spPr>
          <a:xfrm>
            <a:off x="7913608" y="1590437"/>
            <a:ext cx="2042993" cy="211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PĂSTREAZĂ NATURALUL</a:t>
            </a:r>
            <a:endParaRPr lang="en-US" sz="1300" dirty="0"/>
          </a:p>
        </p:txBody>
      </p:sp>
      <p:sp>
        <p:nvSpPr>
          <p:cNvPr id="14" name="Text 11"/>
          <p:cNvSpPr/>
          <p:nvPr/>
        </p:nvSpPr>
        <p:spPr>
          <a:xfrm>
            <a:off x="7913608" y="1873329"/>
            <a:ext cx="6297930" cy="191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Evită să cioplești în copaci sau să construiești structuri (ziduri de piatră, șanțuri în jurul cortului). Sălbăticia e mai valoroasă.</a:t>
            </a:r>
            <a:endParaRPr lang="en-US" sz="900" dirty="0"/>
          </a:p>
        </p:txBody>
      </p:sp>
      <p:sp>
        <p:nvSpPr>
          <p:cNvPr id="15" name="Shape 12"/>
          <p:cNvSpPr/>
          <p:nvPr/>
        </p:nvSpPr>
        <p:spPr>
          <a:xfrm>
            <a:off x="6836866" y="6156603"/>
            <a:ext cx="358973" cy="15240"/>
          </a:xfrm>
          <a:prstGeom prst="roundRect">
            <a:avLst>
              <a:gd name="adj" fmla="val 329855"/>
            </a:avLst>
          </a:prstGeom>
          <a:solidFill>
            <a:srgbClr val="DABADD"/>
          </a:solidFill>
          <a:ln/>
        </p:spPr>
      </p:sp>
      <p:sp>
        <p:nvSpPr>
          <p:cNvPr id="16" name="Shape 13"/>
          <p:cNvSpPr/>
          <p:nvPr/>
        </p:nvSpPr>
        <p:spPr>
          <a:xfrm>
            <a:off x="7180600" y="6029682"/>
            <a:ext cx="269200" cy="269200"/>
          </a:xfrm>
          <a:prstGeom prst="roundRect">
            <a:avLst>
              <a:gd name="adj" fmla="val 18674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7230666" y="6058614"/>
            <a:ext cx="168950" cy="2112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3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3</a:t>
            </a:r>
            <a:endParaRPr lang="en-US" sz="1300" dirty="0"/>
          </a:p>
        </p:txBody>
      </p:sp>
      <p:sp>
        <p:nvSpPr>
          <p:cNvPr id="18" name="Text 15"/>
          <p:cNvSpPr/>
          <p:nvPr/>
        </p:nvSpPr>
        <p:spPr>
          <a:xfrm>
            <a:off x="4686895" y="6052066"/>
            <a:ext cx="2029897" cy="211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REGULI STRICTE DE FOC</a:t>
            </a:r>
            <a:endParaRPr lang="en-US" sz="1300" dirty="0"/>
          </a:p>
        </p:txBody>
      </p:sp>
      <p:sp>
        <p:nvSpPr>
          <p:cNvPr id="19" name="Text 16"/>
          <p:cNvSpPr/>
          <p:nvPr/>
        </p:nvSpPr>
        <p:spPr>
          <a:xfrm>
            <a:off x="418862" y="6334958"/>
            <a:ext cx="6297930" cy="3829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5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Folosește un aragaz portabil pentru gătit. Dacă e necesar un foc de tabără, folosește vetre de foc existente și doar lemn căzut, de dimensiuni mici.</a:t>
            </a:r>
            <a:endParaRPr lang="en-US" sz="900" dirty="0"/>
          </a:p>
        </p:txBody>
      </p:sp>
      <p:pic>
        <p:nvPicPr>
          <p:cNvPr id="2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862" y="6852404"/>
            <a:ext cx="6297930" cy="4309110"/>
          </a:xfrm>
          <a:prstGeom prst="rect">
            <a:avLst/>
          </a:prstGeom>
        </p:spPr>
      </p:pic>
      <p:sp>
        <p:nvSpPr>
          <p:cNvPr id="21" name="Shape 17"/>
          <p:cNvSpPr/>
          <p:nvPr/>
        </p:nvSpPr>
        <p:spPr>
          <a:xfrm>
            <a:off x="7434560" y="8842177"/>
            <a:ext cx="358973" cy="15240"/>
          </a:xfrm>
          <a:prstGeom prst="roundRect">
            <a:avLst>
              <a:gd name="adj" fmla="val 329855"/>
            </a:avLst>
          </a:prstGeom>
          <a:solidFill>
            <a:srgbClr val="DABADD"/>
          </a:solidFill>
          <a:ln/>
        </p:spPr>
      </p:sp>
      <p:sp>
        <p:nvSpPr>
          <p:cNvPr id="22" name="Shape 18"/>
          <p:cNvSpPr/>
          <p:nvPr/>
        </p:nvSpPr>
        <p:spPr>
          <a:xfrm>
            <a:off x="7180600" y="8715256"/>
            <a:ext cx="269200" cy="269200"/>
          </a:xfrm>
          <a:prstGeom prst="roundRect">
            <a:avLst>
              <a:gd name="adj" fmla="val 18674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23" name="Text 19"/>
          <p:cNvSpPr/>
          <p:nvPr/>
        </p:nvSpPr>
        <p:spPr>
          <a:xfrm>
            <a:off x="7230666" y="8744188"/>
            <a:ext cx="168950" cy="2112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3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4</a:t>
            </a:r>
            <a:endParaRPr lang="en-US" sz="1300" dirty="0"/>
          </a:p>
        </p:txBody>
      </p:sp>
      <p:sp>
        <p:nvSpPr>
          <p:cNvPr id="24" name="Text 20"/>
          <p:cNvSpPr/>
          <p:nvPr/>
        </p:nvSpPr>
        <p:spPr>
          <a:xfrm>
            <a:off x="7913608" y="8737640"/>
            <a:ext cx="1689735" cy="211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STINGE TOTAL</a:t>
            </a:r>
            <a:endParaRPr lang="en-US" sz="1300" dirty="0"/>
          </a:p>
        </p:txBody>
      </p:sp>
      <p:sp>
        <p:nvSpPr>
          <p:cNvPr id="25" name="Text 21"/>
          <p:cNvSpPr/>
          <p:nvPr/>
        </p:nvSpPr>
        <p:spPr>
          <a:xfrm>
            <a:off x="7913608" y="9020532"/>
            <a:ext cx="6297930" cy="191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Asigură-te că focul este stins complet și rece la atingere. Nu îngropa cărbunii, deoarece aceștia pot mocni și reaprinde focul.</a:t>
            </a:r>
            <a:endParaRPr lang="en-US" sz="9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1629" y="511969"/>
            <a:ext cx="5298043" cy="4381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7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6. RESPECTĂ VIAȚA SĂLBATICĂ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651629" y="1322427"/>
            <a:ext cx="13327142" cy="297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Suntem oaspeți în casa animalelor sălbatice. Păstrarea distanței este esențială pentru siguranța lor și a noastră.</a:t>
            </a:r>
            <a:endParaRPr lang="en-US" sz="14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9" y="2039183"/>
            <a:ext cx="6436400" cy="643640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9762" y="2010013"/>
            <a:ext cx="279202" cy="3490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8154948" y="2039183"/>
            <a:ext cx="2329339" cy="2738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Observă de la distanță</a:t>
            </a:r>
            <a:endParaRPr lang="en-US" sz="1700" dirty="0"/>
          </a:p>
        </p:txBody>
      </p:sp>
      <p:sp>
        <p:nvSpPr>
          <p:cNvPr id="7" name="Text 3"/>
          <p:cNvSpPr/>
          <p:nvPr/>
        </p:nvSpPr>
        <p:spPr>
          <a:xfrm>
            <a:off x="8154948" y="2499122"/>
            <a:ext cx="5831443" cy="5957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Nu hrăni niciodată animalele. Hrănirea dăunează sănătății lor și le face mai puțin timide față de oameni, creând riscuri.</a:t>
            </a:r>
            <a:endParaRPr lang="en-US" sz="14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9762" y="3438049"/>
            <a:ext cx="279202" cy="349091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8154948" y="3467219"/>
            <a:ext cx="2190631" cy="2738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Protejează-ți hrana</a:t>
            </a:r>
            <a:endParaRPr lang="en-US" sz="1700" dirty="0"/>
          </a:p>
        </p:txBody>
      </p:sp>
      <p:sp>
        <p:nvSpPr>
          <p:cNvPr id="10" name="Text 5"/>
          <p:cNvSpPr/>
          <p:nvPr/>
        </p:nvSpPr>
        <p:spPr>
          <a:xfrm>
            <a:off x="8154948" y="3927157"/>
            <a:ext cx="5831443" cy="5957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Depozitează hrana în siguranță, departe de corturi și animale (ex: folosind containere rezistente la urși sau suspendând-o).</a:t>
            </a:r>
            <a:endParaRPr lang="en-US" sz="14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9762" y="4866084"/>
            <a:ext cx="279202" cy="349091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8154948" y="4895255"/>
            <a:ext cx="2710577" cy="2738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Evită perioadele sensibile</a:t>
            </a:r>
            <a:endParaRPr lang="en-US" sz="1700" dirty="0"/>
          </a:p>
        </p:txBody>
      </p:sp>
      <p:sp>
        <p:nvSpPr>
          <p:cNvPr id="13" name="Text 7"/>
          <p:cNvSpPr/>
          <p:nvPr/>
        </p:nvSpPr>
        <p:spPr>
          <a:xfrm>
            <a:off x="8154948" y="5355193"/>
            <a:ext cx="5831443" cy="5957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Fii deosebit de precaut în timpul sezonului de împerechere sau de cuibărire.</a:t>
            </a:r>
            <a:endParaRPr lang="en-US" sz="14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5299" y="652105"/>
            <a:ext cx="6174700" cy="4833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0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7. FII ATENT LA ALȚI VIZITATORI</a:t>
            </a:r>
            <a:endParaRPr lang="en-US" sz="3000" dirty="0"/>
          </a:p>
        </p:txBody>
      </p:sp>
      <p:sp>
        <p:nvSpPr>
          <p:cNvPr id="4" name="Text 1"/>
          <p:cNvSpPr/>
          <p:nvPr/>
        </p:nvSpPr>
        <p:spPr>
          <a:xfrm>
            <a:off x="6205299" y="1366480"/>
            <a:ext cx="7706201" cy="328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Contribuie la o experiență pozitivă pentru toți, respectând natura și liniștea celor din jur.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6205299" y="1926074"/>
            <a:ext cx="821650" cy="1493282"/>
          </a:xfrm>
          <a:prstGeom prst="roundRect">
            <a:avLst>
              <a:gd name="adj" fmla="val 360006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117" y="2480191"/>
            <a:ext cx="308015" cy="38504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232333" y="2131457"/>
            <a:ext cx="2416612" cy="3020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Păstrează liniștea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7232333" y="2556748"/>
            <a:ext cx="6679168" cy="657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Evită zgomotele puternice și muzica. Sunetele naturii sunt cele mai plăcute. Vorbește în șoaptă în zonele de campare.</a:t>
            </a:r>
            <a:endParaRPr lang="en-US" sz="1600" dirty="0"/>
          </a:p>
        </p:txBody>
      </p:sp>
      <p:sp>
        <p:nvSpPr>
          <p:cNvPr id="9" name="Shape 5"/>
          <p:cNvSpPr/>
          <p:nvPr/>
        </p:nvSpPr>
        <p:spPr>
          <a:xfrm>
            <a:off x="6205299" y="3624739"/>
            <a:ext cx="821650" cy="1493282"/>
          </a:xfrm>
          <a:prstGeom prst="roundRect">
            <a:avLst>
              <a:gd name="adj" fmla="val 360006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117" y="4178856"/>
            <a:ext cx="308015" cy="385048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232333" y="3830122"/>
            <a:ext cx="2416612" cy="3020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Cedează trecerea</a:t>
            </a:r>
            <a:endParaRPr lang="en-US" sz="1900" dirty="0"/>
          </a:p>
        </p:txBody>
      </p:sp>
      <p:sp>
        <p:nvSpPr>
          <p:cNvPr id="12" name="Text 7"/>
          <p:cNvSpPr/>
          <p:nvPr/>
        </p:nvSpPr>
        <p:spPr>
          <a:xfrm>
            <a:off x="7232333" y="4255413"/>
            <a:ext cx="6679168" cy="657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Lasă drumeții mai rapizi să treacă. Cei care urcă au de obicei prioritate față de cei care coboară.</a:t>
            </a:r>
            <a:endParaRPr lang="en-US" sz="1600" dirty="0"/>
          </a:p>
        </p:txBody>
      </p:sp>
      <p:sp>
        <p:nvSpPr>
          <p:cNvPr id="13" name="Shape 8"/>
          <p:cNvSpPr/>
          <p:nvPr/>
        </p:nvSpPr>
        <p:spPr>
          <a:xfrm>
            <a:off x="6205299" y="5323403"/>
            <a:ext cx="821650" cy="1232416"/>
          </a:xfrm>
          <a:prstGeom prst="roundRect">
            <a:avLst>
              <a:gd name="adj" fmla="val 360006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2117" y="5747028"/>
            <a:ext cx="308015" cy="385048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7232333" y="5528786"/>
            <a:ext cx="2416612" cy="3020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Păstrează naturalul</a:t>
            </a:r>
            <a:endParaRPr lang="en-US" sz="1900" dirty="0"/>
          </a:p>
        </p:txBody>
      </p:sp>
      <p:sp>
        <p:nvSpPr>
          <p:cNvPr id="16" name="Text 10"/>
          <p:cNvSpPr/>
          <p:nvPr/>
        </p:nvSpPr>
        <p:spPr>
          <a:xfrm>
            <a:off x="7232333" y="5954078"/>
            <a:ext cx="6679168" cy="328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Evită să lași echipament sau semne vizibile. Lasă natura să domine vizual.</a:t>
            </a:r>
            <a:endParaRPr lang="en-US" sz="1600" dirty="0"/>
          </a:p>
        </p:txBody>
      </p:sp>
      <p:sp>
        <p:nvSpPr>
          <p:cNvPr id="17" name="Text 11"/>
          <p:cNvSpPr/>
          <p:nvPr/>
        </p:nvSpPr>
        <p:spPr>
          <a:xfrm>
            <a:off x="6513314" y="7017782"/>
            <a:ext cx="7398187" cy="328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Amabilitatea și respectul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ne ajută să coexistăm în armonie în mediul natural.</a:t>
            </a:r>
            <a:endParaRPr lang="en-US" sz="1600" dirty="0"/>
          </a:p>
        </p:txBody>
      </p:sp>
      <p:sp>
        <p:nvSpPr>
          <p:cNvPr id="18" name="Shape 12"/>
          <p:cNvSpPr/>
          <p:nvPr/>
        </p:nvSpPr>
        <p:spPr>
          <a:xfrm>
            <a:off x="6205299" y="6786801"/>
            <a:ext cx="22860" cy="790575"/>
          </a:xfrm>
          <a:prstGeom prst="rect">
            <a:avLst/>
          </a:prstGeom>
          <a:solidFill>
            <a:srgbClr val="D75BE2"/>
          </a:solidFill>
          <a:ln/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927</Words>
  <Application>Microsoft Office PowerPoint</Application>
  <PresentationFormat>Custom</PresentationFormat>
  <Paragraphs>110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Source Serif 4 Semi Bold</vt:lpstr>
      <vt:lpstr>Arial</vt:lpstr>
      <vt:lpstr>Verdana</vt:lpstr>
      <vt:lpstr>Calibri</vt:lpstr>
      <vt:lpstr>Source Sans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Alisa Sturek</dc:creator>
  <cp:lastModifiedBy>Alisa Sturek</cp:lastModifiedBy>
  <cp:revision>2</cp:revision>
  <dcterms:created xsi:type="dcterms:W3CDTF">2025-10-04T18:49:57Z</dcterms:created>
  <dcterms:modified xsi:type="dcterms:W3CDTF">2025-10-05T06:21:20Z</dcterms:modified>
</cp:coreProperties>
</file>