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Source Sans 3" panose="020B0604020202020204" charset="0"/>
      <p:regular r:id="rId19"/>
    </p:embeddedFont>
    <p:embeddedFont>
      <p:font typeface="Source Serif 4 Semi Bold" panose="020B0604020202020204" charset="0"/>
      <p:regular r:id="rId20"/>
    </p:embeddedFont>
  </p:embeddedFontLst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40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10184" y="1008280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Instrumente AI 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pentru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rainer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-</a:t>
            </a:r>
          </a:p>
          <a:p>
            <a:pPr marL="0" indent="0" algn="ctr">
              <a:lnSpc>
                <a:spcPts val="5500"/>
              </a:lnSpc>
              <a:buNone/>
            </a:pP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Transformarea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esiunilor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de 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ormare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679126" y="3348752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prezentare concisă și practică pentru formatorii care doresc să integreze inteligența artificială pentru a spori eficiența și impactul cursurilor lor.</a:t>
            </a:r>
            <a:endParaRPr lang="en-US" sz="1850" dirty="0"/>
          </a:p>
        </p:txBody>
      </p:sp>
      <p:pic>
        <p:nvPicPr>
          <p:cNvPr id="5" name="Picture 4" descr="logo fara margini albe">
            <a:extLst>
              <a:ext uri="{FF2B5EF4-FFF2-40B4-BE49-F238E27FC236}">
                <a16:creationId xmlns:a16="http://schemas.microsoft.com/office/drawing/2014/main" id="{A36DDDCF-37C5-1571-0C1D-1331283A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304" y="189309"/>
            <a:ext cx="2514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o-funded by the EU">
            <a:extLst>
              <a:ext uri="{FF2B5EF4-FFF2-40B4-BE49-F238E27FC236}">
                <a16:creationId xmlns:a16="http://schemas.microsoft.com/office/drawing/2014/main" id="{CDAA4ADE-7F1F-E440-7904-DE1C3CE9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54" y="252809"/>
            <a:ext cx="251618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E15AE8-CD5B-1505-B479-25C143EF6829}"/>
              </a:ext>
            </a:extLst>
          </p:cNvPr>
          <p:cNvSpPr txBox="1"/>
          <p:nvPr/>
        </p:nvSpPr>
        <p:spPr>
          <a:xfrm>
            <a:off x="6563537" y="4468076"/>
            <a:ext cx="73152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altLang="ro-RO" dirty="0"/>
              <a:t>Material realizat în cadrul proiectului </a:t>
            </a:r>
          </a:p>
          <a:p>
            <a:pPr algn="ctr"/>
            <a:r>
              <a:rPr lang="ro-RO" altLang="ro-RO" dirty="0"/>
              <a:t>”Acreditare Erasmus în domeniul Educației Adulților”, </a:t>
            </a:r>
          </a:p>
          <a:p>
            <a:pPr algn="ctr"/>
            <a:r>
              <a:rPr lang="ro-RO" altLang="ro-RO" dirty="0"/>
              <a:t>cod de acreditare 2020-1-RO01-KA120-ADU-095419</a:t>
            </a:r>
          </a:p>
          <a:p>
            <a:pPr algn="ctr"/>
            <a:endParaRPr lang="ro-RO" altLang="ro-RO" dirty="0"/>
          </a:p>
          <a:p>
            <a:pPr algn="ctr"/>
            <a:endParaRPr lang="ro-RO" altLang="ro-RO" dirty="0"/>
          </a:p>
          <a:p>
            <a:pPr algn="ctr"/>
            <a:endParaRPr lang="ro-RO" altLang="ro-RO" dirty="0"/>
          </a:p>
          <a:p>
            <a:pPr algn="just"/>
            <a:r>
              <a:rPr lang="ro-RO" altLang="ro-RO" sz="1800" dirty="0">
                <a:solidFill>
                  <a:srgbClr val="000000"/>
                </a:solidFill>
                <a:latin typeface="+mj-lt"/>
              </a:rPr>
              <a:t>Proiectul este cofinanțat de catre Uniunea Europeană, prin Programul Erasmus Plus, Actiunea Cheie 1 – Proiecte de mobilitate </a:t>
            </a:r>
          </a:p>
          <a:p>
            <a:pPr algn="just"/>
            <a:r>
              <a:rPr lang="ro-RO" altLang="ro-RO" sz="1800" dirty="0">
                <a:solidFill>
                  <a:srgbClr val="000000"/>
                </a:solidFill>
                <a:latin typeface="+mj-lt"/>
              </a:rPr>
              <a:t>Conţinutul prezentului material reprezintă responsabilitatea exclusivă a autorilor, iar Agenţia Naţională şi Comisia Europeană nu sunt responsabile pentru modul în care va fi folosit conţinutul informaţiei.</a:t>
            </a:r>
            <a:endParaRPr lang="ro-RO" altLang="ro-RO" sz="1800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18642"/>
            <a:ext cx="523482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Acțiune: Integrați AI 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zi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324124" y="2351127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 așteptați. Începeți cu un singur instrument și măsurați impactul asupra angajamentului și rezultatelor cursanților. Viitorul formării este asistat de AI.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683097" y="4128373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Recomandare Cheie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683097" y="4909661"/>
            <a:ext cx="7109579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Începeți prin a automatiza cea mai laborioasă sarcină din rutina dvs. de trainer.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Fie că este vorba de crearea de quiz-uri sau de generarea de slide-uri, AI-ul vă poate elibera timp pentru interacțiunea umană esențială.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6324124" y="3769400"/>
            <a:ext cx="30480" cy="2941558"/>
          </a:xfrm>
          <a:prstGeom prst="rect">
            <a:avLst/>
          </a:prstGeom>
          <a:solidFill>
            <a:srgbClr val="D75BE2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0317" y="495181"/>
            <a:ext cx="3389948" cy="423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 ce AI </a:t>
            </a:r>
            <a:r>
              <a:rPr lang="en-US" sz="26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în</a:t>
            </a:r>
            <a:r>
              <a:rPr lang="en-US" sz="2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2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</a:t>
            </a:r>
            <a:r>
              <a:rPr lang="en-US" sz="26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ormare</a:t>
            </a:r>
            <a:r>
              <a:rPr lang="en-US" sz="2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630317" y="1278969"/>
            <a:ext cx="13369766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Integrarea inteligenței artificiale nu este un moft, ci o necesitate strategică pentru a menține relevanța și a oferi experiențe de învățare personalizate și captivante.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630317" y="1769626"/>
            <a:ext cx="4336494" cy="1354931"/>
          </a:xfrm>
          <a:prstGeom prst="roundRect">
            <a:avLst>
              <a:gd name="adj" fmla="val 809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57" y="1769626"/>
            <a:ext cx="91440" cy="135493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01779" y="1972508"/>
            <a:ext cx="224742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Personalizare la </a:t>
            </a:r>
            <a:r>
              <a:rPr lang="ro-RO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</a:t>
            </a:r>
            <a:r>
              <a:rPr lang="en-US" sz="16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cară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901779" y="2345412"/>
            <a:ext cx="3862149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Adaptarea conținutului și ritmului la nevoile individuale ale cursanților.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5146834" y="1769626"/>
            <a:ext cx="4336613" cy="1354931"/>
          </a:xfrm>
          <a:prstGeom prst="roundRect">
            <a:avLst>
              <a:gd name="adj" fmla="val 809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974" y="1769626"/>
            <a:ext cx="91440" cy="135493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18296" y="1972508"/>
            <a:ext cx="2305645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Eficiență</a:t>
            </a: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</a:t>
            </a:r>
            <a:r>
              <a:rPr lang="en-US" sz="16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perațională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5418296" y="2345412"/>
            <a:ext cx="3862268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Automatizarea sarcinilor repetitive, cum ar fi crearea de quiz-uri și materiale de suport.</a:t>
            </a:r>
            <a:endParaRPr lang="en-US" sz="1400" dirty="0"/>
          </a:p>
        </p:txBody>
      </p:sp>
      <p:sp>
        <p:nvSpPr>
          <p:cNvPr id="12" name="Shape 8"/>
          <p:cNvSpPr/>
          <p:nvPr/>
        </p:nvSpPr>
        <p:spPr>
          <a:xfrm>
            <a:off x="9663470" y="1769626"/>
            <a:ext cx="4336494" cy="1354931"/>
          </a:xfrm>
          <a:prstGeom prst="roundRect">
            <a:avLst>
              <a:gd name="adj" fmla="val 809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610" y="1769626"/>
            <a:ext cx="91440" cy="135493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934932" y="1972508"/>
            <a:ext cx="2671405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Interacțiune</a:t>
            </a: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î</a:t>
            </a:r>
            <a:r>
              <a:rPr lang="en-US" sz="16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mbunătățită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9934932" y="2345412"/>
            <a:ext cx="3862149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Instrumente care transformă învățarea pasivă în sesiuni interactive și dinamice.</a:t>
            </a:r>
            <a:endParaRPr lang="en-US" sz="14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37" y="3444597"/>
            <a:ext cx="4355425" cy="4355425"/>
          </a:xfrm>
          <a:prstGeom prst="rect">
            <a:avLst/>
          </a:prstGeom>
        </p:spPr>
      </p:pic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428" y="3444597"/>
            <a:ext cx="4355425" cy="4355425"/>
          </a:xfrm>
          <a:prstGeom prst="rect">
            <a:avLst/>
          </a:prstGeom>
        </p:spPr>
      </p:pic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6919" y="3444597"/>
            <a:ext cx="4355425" cy="43554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220510"/>
            <a:ext cx="8392337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Capitolul 1: 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Evaluare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și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i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nteracțiune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inamică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2586395"/>
            <a:ext cx="7468553" cy="2914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61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Quizizz</a:t>
            </a:r>
            <a:r>
              <a:rPr lang="ro-RO" sz="61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-</a:t>
            </a:r>
          </a:p>
          <a:p>
            <a:pPr marL="0" indent="0" algn="ctr">
              <a:lnSpc>
                <a:spcPts val="7650"/>
              </a:lnSpc>
              <a:buNone/>
            </a:pP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Feedback Instantaneu și Gamificare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837724" y="5860018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Quizizz este o platformă excelentă bazată pe AI pentru crearea rapidă de chestionare, sondaje și sarcini, aducând elemente de gamificare în sala de curs.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2120" y="606623"/>
            <a:ext cx="7531418" cy="519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Beneficiile</a:t>
            </a:r>
            <a:r>
              <a:rPr lang="en-US" sz="32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32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</a:t>
            </a:r>
            <a:r>
              <a:rPr lang="en-US" sz="32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heie</a:t>
            </a:r>
            <a:r>
              <a:rPr lang="en-US" sz="32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ale </a:t>
            </a:r>
            <a:r>
              <a:rPr lang="ro-RO" sz="32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</a:t>
            </a:r>
            <a:r>
              <a:rPr lang="en-US" sz="32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tilizării</a:t>
            </a:r>
            <a:r>
              <a:rPr lang="en-US" sz="32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32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</a:t>
            </a:r>
            <a:r>
              <a:rPr lang="en-US" sz="32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uizizz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772120" y="1621988"/>
            <a:ext cx="3707844" cy="2942749"/>
          </a:xfrm>
          <a:prstGeom prst="roundRect">
            <a:avLst>
              <a:gd name="adj" fmla="val 314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63" y="1850231"/>
            <a:ext cx="661868" cy="66186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410" y="1995011"/>
            <a:ext cx="297775" cy="37230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00363" y="2732723"/>
            <a:ext cx="2729389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Gamificare Angajantă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1000363" y="3277791"/>
            <a:ext cx="3251359" cy="705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Transformă evaluările în competiții distractive, crescând participarea.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4700588" y="1621988"/>
            <a:ext cx="3707963" cy="2942749"/>
          </a:xfrm>
          <a:prstGeom prst="roundRect">
            <a:avLst>
              <a:gd name="adj" fmla="val 314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830" y="1850231"/>
            <a:ext cx="661868" cy="66186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877" y="1995011"/>
            <a:ext cx="297775" cy="3723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773465" y="1949606"/>
            <a:ext cx="2595563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Analize Detaliate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4971135" y="2609135"/>
            <a:ext cx="3251478" cy="1058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Obține rapoarte imediate despre performanța cursanților pentru a identifica lacunele de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cunoștințe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r>
              <a:rPr lang="ro-RO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ro-RO" sz="1600" dirty="0">
                <a:latin typeface="Source Sans 3" panose="020B0604020202020204" charset="0"/>
              </a:rPr>
              <a:t>Recomandări de activități bazate pe dificultate și progres.</a:t>
            </a:r>
          </a:p>
          <a:p>
            <a:pPr marL="0" indent="0" algn="l">
              <a:lnSpc>
                <a:spcPts val="2750"/>
              </a:lnSpc>
              <a:buNone/>
            </a:pPr>
            <a:endParaRPr lang="en-US" sz="1700" dirty="0"/>
          </a:p>
        </p:txBody>
      </p:sp>
      <p:sp>
        <p:nvSpPr>
          <p:cNvPr id="13" name="Shape 7"/>
          <p:cNvSpPr/>
          <p:nvPr/>
        </p:nvSpPr>
        <p:spPr>
          <a:xfrm>
            <a:off x="772120" y="4785360"/>
            <a:ext cx="7636431" cy="2589848"/>
          </a:xfrm>
          <a:prstGeom prst="roundRect">
            <a:avLst>
              <a:gd name="adj" fmla="val 357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363" y="5013603"/>
            <a:ext cx="661868" cy="661868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2410" y="5158383"/>
            <a:ext cx="297775" cy="37230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000363" y="5896094"/>
            <a:ext cx="3026926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Generare</a:t>
            </a: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de </a:t>
            </a:r>
            <a:r>
              <a:rPr lang="en-US" sz="20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Conținut</a:t>
            </a: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AI</a:t>
            </a:r>
            <a:endParaRPr lang="en-US" sz="2000" dirty="0"/>
          </a:p>
        </p:txBody>
      </p:sp>
      <p:sp>
        <p:nvSpPr>
          <p:cNvPr id="17" name="Text 9"/>
          <p:cNvSpPr/>
          <p:nvPr/>
        </p:nvSpPr>
        <p:spPr>
          <a:xfrm>
            <a:off x="1000363" y="6441162"/>
            <a:ext cx="7179945" cy="705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Creează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automat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întrebări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din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orice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text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sau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document,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economisind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timp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prețios</a:t>
            </a: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7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4333" y="1621988"/>
            <a:ext cx="4911566" cy="49115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6794" y="296465"/>
            <a:ext cx="7227332" cy="427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Capitolul 2: Creare de </a:t>
            </a:r>
            <a:r>
              <a:rPr lang="ro-RO" sz="2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</a:t>
            </a:r>
            <a:r>
              <a:rPr lang="en-US" sz="26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onținut</a:t>
            </a:r>
            <a:r>
              <a:rPr lang="en-US" sz="2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2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</a:t>
            </a:r>
            <a:r>
              <a:rPr lang="en-US" sz="26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izual</a:t>
            </a:r>
            <a:r>
              <a:rPr lang="en-US" sz="2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2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</a:t>
            </a:r>
            <a:r>
              <a:rPr lang="en-US" sz="26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apid</a:t>
            </a:r>
            <a:endParaRPr lang="en-US" sz="2650" dirty="0"/>
          </a:p>
        </p:txBody>
      </p:sp>
      <p:sp>
        <p:nvSpPr>
          <p:cNvPr id="4" name="Text 1"/>
          <p:cNvSpPr/>
          <p:nvPr/>
        </p:nvSpPr>
        <p:spPr>
          <a:xfrm>
            <a:off x="6066794" y="1282064"/>
            <a:ext cx="7871222" cy="1475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en-US" sz="4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Gamma</a:t>
            </a:r>
            <a:r>
              <a:rPr lang="ro-RO" sz="4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-</a:t>
            </a:r>
          </a:p>
          <a:p>
            <a:pPr marL="0" indent="0" algn="ctr">
              <a:lnSpc>
                <a:spcPts val="5800"/>
              </a:lnSpc>
              <a:buNone/>
            </a:pPr>
            <a:r>
              <a:rPr lang="en-US" sz="4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Prezentări de </a:t>
            </a:r>
            <a:r>
              <a:rPr lang="ro-RO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6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mpact</a:t>
            </a: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, </a:t>
            </a:r>
            <a:r>
              <a:rPr lang="ro-RO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</a:t>
            </a:r>
            <a:r>
              <a:rPr lang="en-US" sz="36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ără</a:t>
            </a: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</a:t>
            </a: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fort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122789" y="3082409"/>
            <a:ext cx="7871222" cy="58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Gamma facilitează crearea de prezentări și documente vizuale sofisticate, cu un design de înaltă clasă, bazându-se pe inteligența artificială.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6122789" y="3868698"/>
            <a:ext cx="7871222" cy="1090970"/>
          </a:xfrm>
          <a:prstGeom prst="roundRect">
            <a:avLst>
              <a:gd name="adj" fmla="val 700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145649" y="3891558"/>
            <a:ext cx="727353" cy="1045250"/>
          </a:xfrm>
          <a:prstGeom prst="roundRect">
            <a:avLst>
              <a:gd name="adj" fmla="val 6729"/>
            </a:avLst>
          </a:prstGeom>
          <a:solidFill>
            <a:srgbClr val="F4D4F7"/>
          </a:solidFill>
          <a:ln/>
        </p:spPr>
      </p:sp>
      <p:sp>
        <p:nvSpPr>
          <p:cNvPr id="8" name="Text 5"/>
          <p:cNvSpPr/>
          <p:nvPr/>
        </p:nvSpPr>
        <p:spPr>
          <a:xfrm>
            <a:off x="6369129" y="4243745"/>
            <a:ext cx="272653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054810" y="4073366"/>
            <a:ext cx="2139196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Generare de Design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054810" y="4449842"/>
            <a:ext cx="691634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AI-ul se ocupă de estetică și formatare, permițând trainerului să se concentreze pe mesaj.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6122789" y="5141476"/>
            <a:ext cx="7871222" cy="1090970"/>
          </a:xfrm>
          <a:prstGeom prst="roundRect">
            <a:avLst>
              <a:gd name="adj" fmla="val 700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6145649" y="5164336"/>
            <a:ext cx="727353" cy="1045250"/>
          </a:xfrm>
          <a:prstGeom prst="roundRect">
            <a:avLst>
              <a:gd name="adj" fmla="val 6729"/>
            </a:avLst>
          </a:prstGeom>
          <a:solidFill>
            <a:srgbClr val="F4D4F7"/>
          </a:solidFill>
          <a:ln/>
        </p:spPr>
      </p:sp>
      <p:sp>
        <p:nvSpPr>
          <p:cNvPr id="13" name="Text 10"/>
          <p:cNvSpPr/>
          <p:nvPr/>
        </p:nvSpPr>
        <p:spPr>
          <a:xfrm>
            <a:off x="6369129" y="5516523"/>
            <a:ext cx="272653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7054810" y="5346144"/>
            <a:ext cx="2471618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Flexibilitate Responsive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7054810" y="5722620"/>
            <a:ext cx="691634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Prezentările arată impecabil pe orice dispozitiv (mobil, desktop, ecran mare).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6122789" y="6414254"/>
            <a:ext cx="7871222" cy="1090970"/>
          </a:xfrm>
          <a:prstGeom prst="roundRect">
            <a:avLst>
              <a:gd name="adj" fmla="val 700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ABADD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6145649" y="6437114"/>
            <a:ext cx="727353" cy="1045250"/>
          </a:xfrm>
          <a:prstGeom prst="roundRect">
            <a:avLst>
              <a:gd name="adj" fmla="val 6729"/>
            </a:avLst>
          </a:prstGeom>
          <a:solidFill>
            <a:srgbClr val="F4D4F7"/>
          </a:solidFill>
          <a:ln/>
        </p:spPr>
      </p:sp>
      <p:sp>
        <p:nvSpPr>
          <p:cNvPr id="18" name="Text 15"/>
          <p:cNvSpPr/>
          <p:nvPr/>
        </p:nvSpPr>
        <p:spPr>
          <a:xfrm>
            <a:off x="6369129" y="6789301"/>
            <a:ext cx="272653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7054810" y="6618923"/>
            <a:ext cx="2149793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Elemente Interactive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7054810" y="6995398"/>
            <a:ext cx="691634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Integrare ușoară de GIF-uri, videoclipuri și formulare direct în carduri.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13982" y="706307"/>
            <a:ext cx="5811322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Capitolul 3: </a:t>
            </a:r>
            <a:r>
              <a:rPr lang="en-US" sz="36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Resurse</a:t>
            </a: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</a:t>
            </a:r>
            <a:r>
              <a:rPr lang="en-US" sz="36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edia</a:t>
            </a:r>
            <a:r>
              <a:rPr lang="en-US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36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6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novatoare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7303770" y="1632942"/>
            <a:ext cx="22860" cy="3203258"/>
          </a:xfrm>
          <a:prstGeom prst="roundRect">
            <a:avLst>
              <a:gd name="adj" fmla="val 311359"/>
            </a:avLst>
          </a:prstGeom>
          <a:solidFill>
            <a:srgbClr val="DABADD"/>
          </a:solidFill>
          <a:ln/>
        </p:spPr>
      </p:sp>
      <p:sp>
        <p:nvSpPr>
          <p:cNvPr id="4" name="Shape 2"/>
          <p:cNvSpPr/>
          <p:nvPr/>
        </p:nvSpPr>
        <p:spPr>
          <a:xfrm>
            <a:off x="570190" y="1632941"/>
            <a:ext cx="6722150" cy="2500817"/>
          </a:xfrm>
          <a:prstGeom prst="roundRect">
            <a:avLst>
              <a:gd name="adj" fmla="val 454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2998113" y="1809988"/>
            <a:ext cx="4124801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Suno: Coloane Sonore Personalizate</a:t>
            </a:r>
            <a:endParaRPr lang="en-US" sz="2400" b="1" dirty="0"/>
          </a:p>
        </p:txBody>
      </p:sp>
      <p:sp>
        <p:nvSpPr>
          <p:cNvPr id="6" name="Text 4"/>
          <p:cNvSpPr/>
          <p:nvPr/>
        </p:nvSpPr>
        <p:spPr>
          <a:xfrm>
            <a:off x="747236" y="2210633"/>
            <a:ext cx="6375678" cy="812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Generează muzică originală bazată pe AI pentru a seta ambianța în timpul activităților de grup sau pentru a adăuga un fundal sonor unic materialelor video. </a:t>
            </a:r>
            <a:r>
              <a:rPr lang="en-US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modalitate excelentă de a spori retenția emoțională</a:t>
            </a:r>
            <a:r>
              <a:rPr lang="en-US" sz="130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7338060" y="2802612"/>
            <a:ext cx="6722150" cy="2033588"/>
          </a:xfrm>
          <a:prstGeom prst="rect">
            <a:avLst/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787184" y="3011448"/>
            <a:ext cx="4406027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Fliki: Transformarea Textului în Video</a:t>
            </a:r>
            <a:endParaRPr lang="en-US" sz="2400" b="1" dirty="0"/>
          </a:p>
        </p:txBody>
      </p:sp>
      <p:sp>
        <p:nvSpPr>
          <p:cNvPr id="9" name="Text 7"/>
          <p:cNvSpPr/>
          <p:nvPr/>
        </p:nvSpPr>
        <p:spPr>
          <a:xfrm>
            <a:off x="7507486" y="3572828"/>
            <a:ext cx="6375678" cy="541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Convertește rapid textul (de exemplu, transcrieri sau rezumate) în videoclipuri cu voci AI realiste și imagini de arhivă, perfecte pentru </a:t>
            </a:r>
            <a:r>
              <a:rPr lang="en-US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micro-learning</a:t>
            </a: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70" y="5137785"/>
            <a:ext cx="4386024" cy="2033588"/>
          </a:xfrm>
          <a:prstGeom prst="rect">
            <a:avLst/>
          </a:prstGeom>
        </p:spPr>
      </p:pic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188" y="5137785"/>
            <a:ext cx="4386024" cy="2033588"/>
          </a:xfrm>
          <a:prstGeom prst="rect">
            <a:avLst/>
          </a:prstGeom>
        </p:spPr>
      </p:pic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705" y="5137785"/>
            <a:ext cx="4386024" cy="20335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62882" y="787648"/>
            <a:ext cx="10418207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Exemplu de 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plicare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- 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Crearea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unui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odul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apid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566035"/>
            <a:ext cx="239316" cy="29920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2894528"/>
            <a:ext cx="6357818" cy="304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7724" y="3075146"/>
            <a:ext cx="358842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Structurare (NotebookLM)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837724" y="3570684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Utilizați AI pentru a extrage concepte cheie din documentele sursă și pentru a schița structura cursului.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858" y="2566035"/>
            <a:ext cx="239316" cy="299204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58" y="2894528"/>
            <a:ext cx="6357818" cy="3048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434858" y="3075146"/>
            <a:ext cx="285690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Vizualizare (Gamma)</a:t>
            </a:r>
            <a:endParaRPr lang="en-US" sz="2200" dirty="0"/>
          </a:p>
        </p:txBody>
      </p:sp>
      <p:sp>
        <p:nvSpPr>
          <p:cNvPr id="10" name="Text 4"/>
          <p:cNvSpPr/>
          <p:nvPr/>
        </p:nvSpPr>
        <p:spPr>
          <a:xfrm>
            <a:off x="7434858" y="3570684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Generați rapid prezentări profesionale pe baza schiței, cu design automatizat.</a:t>
            </a:r>
            <a:endParaRPr lang="en-US" sz="18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24" y="4755475"/>
            <a:ext cx="239316" cy="299204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5107900"/>
            <a:ext cx="6357818" cy="30480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837724" y="5312450"/>
            <a:ext cx="370974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Divertisment (Fliki &amp; Suno)</a:t>
            </a:r>
            <a:endParaRPr lang="en-US" sz="2200" dirty="0"/>
          </a:p>
        </p:txBody>
      </p:sp>
      <p:sp>
        <p:nvSpPr>
          <p:cNvPr id="14" name="Text 6"/>
          <p:cNvSpPr/>
          <p:nvPr/>
        </p:nvSpPr>
        <p:spPr>
          <a:xfrm>
            <a:off x="837724" y="5807988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Creați un scurt clip introductiv cu Fliki și adăugați o coloană sonoră captivantă cu Suno.</a:t>
            </a:r>
            <a:endParaRPr lang="en-US" sz="1850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4858" y="4755475"/>
            <a:ext cx="239316" cy="299204"/>
          </a:xfrm>
          <a:prstGeom prst="rect">
            <a:avLst/>
          </a:prstGeom>
        </p:spPr>
      </p:pic>
      <p:pic>
        <p:nvPicPr>
          <p:cNvPr id="16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58" y="5107900"/>
            <a:ext cx="6357818" cy="30480"/>
          </a:xfrm>
          <a:prstGeom prst="rect">
            <a:avLst/>
          </a:prstGeom>
        </p:spPr>
      </p:pic>
      <p:sp>
        <p:nvSpPr>
          <p:cNvPr id="17" name="Text 7"/>
          <p:cNvSpPr/>
          <p:nvPr/>
        </p:nvSpPr>
        <p:spPr>
          <a:xfrm>
            <a:off x="7434858" y="531245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Evaluare (Quizizz)</a:t>
            </a:r>
            <a:endParaRPr lang="en-US" sz="2200" dirty="0"/>
          </a:p>
        </p:txBody>
      </p:sp>
      <p:sp>
        <p:nvSpPr>
          <p:cNvPr id="18" name="Text 8"/>
          <p:cNvSpPr/>
          <p:nvPr/>
        </p:nvSpPr>
        <p:spPr>
          <a:xfrm>
            <a:off x="7434858" y="5807988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Generați automat un quiz pentru a verifica înțelegerea materialului după sesiune.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00057" y="517268"/>
            <a:ext cx="6068378" cy="355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Capitolul 4: Asistentul Personal de Cercetare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2282015" y="977979"/>
            <a:ext cx="10776704" cy="612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NotebookLM: </a:t>
            </a:r>
            <a:r>
              <a:rPr lang="ro-RO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Î</a:t>
            </a:r>
            <a:r>
              <a:rPr lang="en-US" sz="38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nțelegerea</a:t>
            </a:r>
            <a:r>
              <a:rPr lang="en-US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</a:t>
            </a:r>
            <a:r>
              <a:rPr lang="en-US" sz="38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rofundă</a:t>
            </a:r>
            <a:r>
              <a:rPr lang="en-US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a </a:t>
            </a:r>
            <a:r>
              <a:rPr lang="ro-RO" sz="3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</a:t>
            </a:r>
            <a:r>
              <a:rPr lang="en-US" sz="385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urselor</a:t>
            </a:r>
            <a:endParaRPr lang="en-US" sz="3850" dirty="0"/>
          </a:p>
        </p:txBody>
      </p:sp>
      <p:sp>
        <p:nvSpPr>
          <p:cNvPr id="4" name="Text 2"/>
          <p:cNvSpPr/>
          <p:nvPr/>
        </p:nvSpPr>
        <p:spPr>
          <a:xfrm>
            <a:off x="528518" y="1760577"/>
            <a:ext cx="13573363" cy="482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NotebookLM este ideal pentru traineri care lucrează cu volume mari de text și necesită sinteze rapide și extragerea de informații cheie din propriile surse (PDF-uri, note). Acesta funcționează ca un asistent de cercetare personalizat.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528518" y="2549128"/>
            <a:ext cx="7299484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Analiză Documentară: </a:t>
            </a:r>
            <a:endParaRPr lang="ro-RO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algn="l">
              <a:lnSpc>
                <a:spcPts val="1900"/>
              </a:lnSpc>
              <a:buSzPct val="100000"/>
            </a:pPr>
            <a:r>
              <a:rPr lang="ro-RO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</a:t>
            </a:r>
            <a:r>
              <a:rPr lang="en-US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Încarcă</a:t>
            </a: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manualele, articolele de cercetare sau studiile de caz.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521017" y="3256050"/>
            <a:ext cx="7299484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Extragere de Concepte: </a:t>
            </a:r>
            <a:endParaRPr lang="ro-RO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algn="l">
              <a:lnSpc>
                <a:spcPts val="1900"/>
              </a:lnSpc>
              <a:buSzPct val="100000"/>
            </a:pPr>
            <a:r>
              <a:rPr lang="ro-RO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</a:t>
            </a: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Cere AI-ului să identifice temele recurente și punctele esențiale.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514863" y="3873341"/>
            <a:ext cx="7299484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Generare de </a:t>
            </a:r>
            <a:r>
              <a:rPr lang="en-US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Idei</a:t>
            </a: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endParaRPr lang="ro-RO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algn="l">
              <a:lnSpc>
                <a:spcPts val="1900"/>
              </a:lnSpc>
              <a:buSzPct val="100000"/>
            </a:pPr>
            <a:r>
              <a:rPr lang="ro-RO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</a:t>
            </a: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Brainstorming cu AI pentru a dezvolta noi unghiuri de predare </a:t>
            </a:r>
            <a:r>
              <a:rPr lang="en-US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bazate</a:t>
            </a: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endParaRPr lang="ro-RO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algn="l">
              <a:lnSpc>
                <a:spcPts val="1900"/>
              </a:lnSpc>
              <a:buSzPct val="100000"/>
            </a:pP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 sursele tale.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450315" y="4750623"/>
            <a:ext cx="7299484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Verificarea Faptelor: </a:t>
            </a:r>
            <a:endParaRPr lang="ro-RO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algn="l">
              <a:lnSpc>
                <a:spcPts val="1900"/>
              </a:lnSpc>
              <a:buSzPct val="100000"/>
            </a:pPr>
            <a:r>
              <a:rPr lang="ro-RO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 </a:t>
            </a:r>
            <a:r>
              <a:rPr lang="en-US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Utilizează</a:t>
            </a: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-l pentru a te asigura că materialul </a:t>
            </a:r>
            <a:r>
              <a:rPr lang="en-US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tău</a:t>
            </a: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este</a:t>
            </a: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fundamentat pe </a:t>
            </a:r>
            <a:r>
              <a:rPr lang="en-US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datele</a:t>
            </a:r>
            <a:endParaRPr lang="ro-RO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algn="l">
              <a:lnSpc>
                <a:spcPts val="1900"/>
              </a:lnSpc>
              <a:buSzPct val="100000"/>
            </a:pPr>
            <a:r>
              <a:rPr lang="en-US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încărcate.</a:t>
            </a:r>
            <a:endParaRPr lang="en-US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002" y="2583061"/>
            <a:ext cx="5905381" cy="5905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839242-6195-565F-7598-EBB7AAA2AAB6}"/>
              </a:ext>
            </a:extLst>
          </p:cNvPr>
          <p:cNvSpPr txBox="1"/>
          <p:nvPr/>
        </p:nvSpPr>
        <p:spPr>
          <a:xfrm>
            <a:off x="528518" y="5986106"/>
            <a:ext cx="731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/>
              <a:t>🔹 Funcționalități AI: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dirty="0"/>
              <a:t>Poate </a:t>
            </a:r>
            <a:r>
              <a:rPr lang="ro-RO" b="1" dirty="0"/>
              <a:t>citi, rezuma și compara</a:t>
            </a:r>
            <a:r>
              <a:rPr lang="ro-RO" dirty="0"/>
              <a:t> documente, articole sau note.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dirty="0"/>
              <a:t>Creează </a:t>
            </a:r>
            <a:r>
              <a:rPr lang="ro-RO" b="1" dirty="0"/>
              <a:t>fișe de sinteză, întrebări de verificare</a:t>
            </a:r>
            <a:r>
              <a:rPr lang="ro-RO" dirty="0"/>
              <a:t> și exemple practice.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dirty="0"/>
              <a:t>Permite antrenarea AI-ului pe propriul conținut (PDF-uri, fișe de curs).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37894" y="1071859"/>
            <a:ext cx="8183999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Instrumentele AI: O 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arta</a:t>
            </a: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a </a:t>
            </a:r>
            <a:r>
              <a:rPr lang="ro-RO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</a:t>
            </a:r>
            <a:r>
              <a:rPr lang="en-US" sz="3500" dirty="0" err="1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ficienței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3044316" y="1809392"/>
            <a:ext cx="1023062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Fiecare instrument acoperă o etapă esențială a ciclului de formare, de la pregătire la evaluare.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2326362" y="35260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Cercetare &amp; Schiță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021574"/>
            <a:ext cx="430482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NotebookLM</a:t>
            </a:r>
            <a:endParaRPr lang="en-US" sz="18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521" y="3148251"/>
            <a:ext cx="3627358" cy="3627358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5781556" y="3428286"/>
            <a:ext cx="598408" cy="598408"/>
          </a:xfrm>
          <a:prstGeom prst="roundRect">
            <a:avLst>
              <a:gd name="adj" fmla="val 1526526"/>
            </a:avLst>
          </a:prstGeom>
          <a:solidFill>
            <a:srgbClr val="D75BE2"/>
          </a:solidFill>
          <a:ln w="7620">
            <a:solidFill>
              <a:srgbClr val="BD41C8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100" y="3559135"/>
            <a:ext cx="269200" cy="33659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487853" y="35260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Design &amp; Prezentare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9487853" y="4021574"/>
            <a:ext cx="430482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Gamma</a:t>
            </a:r>
            <a:endParaRPr lang="en-US" sz="18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521" y="3148251"/>
            <a:ext cx="3627358" cy="3627358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8250317" y="3428286"/>
            <a:ext cx="598408" cy="598408"/>
          </a:xfrm>
          <a:prstGeom prst="roundRect">
            <a:avLst>
              <a:gd name="adj" fmla="val 1526526"/>
            </a:avLst>
          </a:prstGeom>
          <a:solidFill>
            <a:srgbClr val="D75BE2"/>
          </a:solidFill>
          <a:ln w="7620">
            <a:solidFill>
              <a:srgbClr val="BD41C8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861" y="3559135"/>
            <a:ext cx="269200" cy="33659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487853" y="551914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Producție</a:t>
            </a: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ro-RO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</a:t>
            </a:r>
            <a:r>
              <a:rPr lang="en-US" sz="22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edia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9487853" y="6014680"/>
            <a:ext cx="430482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Fliki &amp; Suno</a:t>
            </a:r>
            <a:endParaRPr lang="en-US" sz="18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1521" y="3148251"/>
            <a:ext cx="3627358" cy="3627358"/>
          </a:xfrm>
          <a:prstGeom prst="rect">
            <a:avLst/>
          </a:prstGeom>
        </p:spPr>
      </p:pic>
      <p:sp>
        <p:nvSpPr>
          <p:cNvPr id="17" name="Shape 10"/>
          <p:cNvSpPr/>
          <p:nvPr/>
        </p:nvSpPr>
        <p:spPr>
          <a:xfrm>
            <a:off x="8250317" y="5897047"/>
            <a:ext cx="598408" cy="598408"/>
          </a:xfrm>
          <a:prstGeom prst="roundRect">
            <a:avLst>
              <a:gd name="adj" fmla="val 1526526"/>
            </a:avLst>
          </a:prstGeom>
          <a:solidFill>
            <a:srgbClr val="D75BE2"/>
          </a:solidFill>
          <a:ln w="7620">
            <a:solidFill>
              <a:srgbClr val="BD41C8"/>
            </a:solidFill>
            <a:prstDash val="solid"/>
          </a:ln>
        </p:spPr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4861" y="6027896"/>
            <a:ext cx="269200" cy="33659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2322552" y="5519142"/>
            <a:ext cx="281999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Evaluare &amp; Feedback</a:t>
            </a:r>
            <a:endParaRPr lang="en-US" sz="2200" dirty="0"/>
          </a:p>
        </p:txBody>
      </p:sp>
      <p:sp>
        <p:nvSpPr>
          <p:cNvPr id="20" name="Text 12"/>
          <p:cNvSpPr/>
          <p:nvPr/>
        </p:nvSpPr>
        <p:spPr>
          <a:xfrm>
            <a:off x="837724" y="6014680"/>
            <a:ext cx="430482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Quizizz</a:t>
            </a:r>
            <a:endParaRPr lang="en-US" sz="185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1521" y="3148251"/>
            <a:ext cx="3627358" cy="3627358"/>
          </a:xfrm>
          <a:prstGeom prst="rect">
            <a:avLst/>
          </a:prstGeom>
        </p:spPr>
      </p:pic>
      <p:sp>
        <p:nvSpPr>
          <p:cNvPr id="22" name="Shape 13"/>
          <p:cNvSpPr/>
          <p:nvPr/>
        </p:nvSpPr>
        <p:spPr>
          <a:xfrm>
            <a:off x="5781556" y="5897047"/>
            <a:ext cx="598408" cy="598408"/>
          </a:xfrm>
          <a:prstGeom prst="roundRect">
            <a:avLst>
              <a:gd name="adj" fmla="val 1526526"/>
            </a:avLst>
          </a:prstGeom>
          <a:solidFill>
            <a:srgbClr val="D75BE2"/>
          </a:solidFill>
          <a:ln w="7620">
            <a:solidFill>
              <a:srgbClr val="BD41C8"/>
            </a:solidFill>
            <a:prstDash val="solid"/>
          </a:ln>
        </p:spPr>
      </p:sp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100" y="6027896"/>
            <a:ext cx="269200" cy="3365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832</Words>
  <Application>Microsoft Office PowerPoint</Application>
  <PresentationFormat>Custom</PresentationFormat>
  <Paragraphs>99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Source Sans 3</vt:lpstr>
      <vt:lpstr>Calibri Light</vt:lpstr>
      <vt:lpstr>Arial</vt:lpstr>
      <vt:lpstr>Calibri</vt:lpstr>
      <vt:lpstr>Source Serif 4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Alisa Sturek</cp:lastModifiedBy>
  <cp:revision>2</cp:revision>
  <dcterms:created xsi:type="dcterms:W3CDTF">2025-10-04T17:36:01Z</dcterms:created>
  <dcterms:modified xsi:type="dcterms:W3CDTF">2025-10-04T18:02:34Z</dcterms:modified>
</cp:coreProperties>
</file>